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7" r:id="rId3"/>
    <p:sldId id="262" r:id="rId4"/>
    <p:sldId id="263" r:id="rId5"/>
    <p:sldId id="273" r:id="rId6"/>
    <p:sldId id="278" r:id="rId7"/>
    <p:sldId id="279" r:id="rId8"/>
    <p:sldId id="280" r:id="rId9"/>
    <p:sldId id="281" r:id="rId10"/>
    <p:sldId id="270" r:id="rId11"/>
    <p:sldId id="272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629C7-1D11-46CF-9C7C-06A027F79B0E}" v="1" dt="2024-08-26T11:51:57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hikari, Amitabh Prasad (CDC/GHC/DGHT) (CTR)" userId="a07ef4c3-c9dd-422f-bc3b-fb4b30c96bc4" providerId="ADAL" clId="{79C629C7-1D11-46CF-9C7C-06A027F79B0E}"/>
    <pc:docChg chg="custSel delSld modSld">
      <pc:chgData name="Adhikari, Amitabh Prasad (CDC/GHC/DGHT) (CTR)" userId="a07ef4c3-c9dd-422f-bc3b-fb4b30c96bc4" providerId="ADAL" clId="{79C629C7-1D11-46CF-9C7C-06A027F79B0E}" dt="2024-08-26T11:53:01.204" v="28" actId="47"/>
      <pc:docMkLst>
        <pc:docMk/>
      </pc:docMkLst>
      <pc:sldChg chg="del">
        <pc:chgData name="Adhikari, Amitabh Prasad (CDC/GHC/DGHT) (CTR)" userId="a07ef4c3-c9dd-422f-bc3b-fb4b30c96bc4" providerId="ADAL" clId="{79C629C7-1D11-46CF-9C7C-06A027F79B0E}" dt="2024-08-26T11:53:01.204" v="28" actId="47"/>
        <pc:sldMkLst>
          <pc:docMk/>
          <pc:sldMk cId="3799087227" sldId="256"/>
        </pc:sldMkLst>
      </pc:sldChg>
      <pc:sldChg chg="modSp mod">
        <pc:chgData name="Adhikari, Amitabh Prasad (CDC/GHC/DGHT) (CTR)" userId="a07ef4c3-c9dd-422f-bc3b-fb4b30c96bc4" providerId="ADAL" clId="{79C629C7-1D11-46CF-9C7C-06A027F79B0E}" dt="2024-08-26T11:52:52.854" v="27" actId="20577"/>
        <pc:sldMkLst>
          <pc:docMk/>
          <pc:sldMk cId="160155439" sldId="308"/>
        </pc:sldMkLst>
        <pc:spChg chg="mod">
          <ac:chgData name="Adhikari, Amitabh Prasad (CDC/GHC/DGHT) (CTR)" userId="a07ef4c3-c9dd-422f-bc3b-fb4b30c96bc4" providerId="ADAL" clId="{79C629C7-1D11-46CF-9C7C-06A027F79B0E}" dt="2024-08-26T11:52:52.854" v="27" actId="20577"/>
          <ac:spMkLst>
            <pc:docMk/>
            <pc:sldMk cId="160155439" sldId="30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3295-FD17-3B2B-433E-F24CEFE9B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9ACFE-FE09-34A4-3784-952CDB041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11E86-72A9-B5AA-A75D-2EF09B93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B36A-626D-DE42-809B-24DEAD5C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216C-655F-6E0F-9041-E7BDB631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E18D-3B16-6BD7-2C24-2D0B0D96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DD1BB-BF66-6DC0-E5CD-48F2F7B3E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D68AB-A3C4-19F8-294C-48815308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FE09-18F1-3CD5-7251-E93AEAEF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A12B3-91BD-ED9B-6F7D-80E28FCB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E993B-403E-5807-9E90-B734D34F5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A553D-F229-046C-EFD4-CAB1917DD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2744-F1A4-D098-9066-4D437BC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2CDD0-2E64-262E-23C3-EF509509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80FC-39FB-EC9D-6131-21F755DC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02" y="5952204"/>
            <a:ext cx="250771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20980" y="5264943"/>
            <a:ext cx="9360022" cy="1063009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20980" y="1770342"/>
            <a:ext cx="11750040" cy="192881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" y="4038600"/>
            <a:ext cx="11750040" cy="886897"/>
          </a:xfrm>
        </p:spPr>
        <p:txBody>
          <a:bodyPr anchor="b"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3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CFC9-D2EC-F4C8-3516-8DDD5998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0C56-CB9C-9DA8-8158-9354B74AB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10AF9-715D-50E6-D4C4-0A86EB2B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2CD4-F498-8706-9FD1-B04B051E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B32D9-3D64-B93F-DC81-87B6DD94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CDA2-5A41-86F9-32CA-FCDE6474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FA1C-4F47-283F-4791-F4BBC869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88C6D-57B9-01CB-16F2-AC8B7495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9EB26-0E5A-8561-5BE6-87BE2000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AF264-7D7E-B4D8-F146-04BE4F84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9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CA15-F648-B27C-D44D-1C35A54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AD631-6444-C142-E0FB-B95C54F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3AA5-2C1D-87D1-8C0A-451651FED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44F6E-CEFF-0D2F-80FD-341ED16B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0663B-4306-94D6-A751-9E81BA3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E24C8-26EF-8410-851B-A2A7DA60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56C1-8817-085A-F5FB-DD29AF32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83984-8A4B-67BC-8DD1-3774F3D5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3A929-4B90-9F28-EF3A-9DBC4E448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EF38B-74AA-B9F7-82CD-FB2F7BA5C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AD401-A74F-0D51-09BE-DA55F62E5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E6411-1D95-1773-0015-1C37F553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753D8-F106-973F-A39C-403BD1F2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45818-1DDE-9D20-5E76-09B8FA37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0A0A-CAAA-C9E0-90AA-E6619C5F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05390-84D1-8943-EE8F-0B02D198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11F9B-172B-F9F9-5D8E-6DA7F8E1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F3C48-EEC8-F080-6969-E881EA18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E1C0B-5D93-D3B2-D386-746E445B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A9314-4588-30E6-DB5E-25CC5EC1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A2F4-B48D-B109-99FD-768B0C4A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ACF1-1B7C-99F1-A265-18146E1F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DD31-C88C-88D0-8933-3857D528C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A56E3-D229-70F6-6F6A-888218135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79590-E596-8F21-E084-03A6CE0B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FE9FD-BD91-FAB5-4A0D-080658C0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8C4C-4D9B-481F-5B04-29A9E7D3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53B2-D1C5-ECF1-CFEB-AD3D791D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47C09-0EBB-1D83-09D9-642A807A0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E48AA-2C86-2612-AD1B-43E2CF05F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C79B-658E-ED4F-FE6A-CE3417B9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53BDA-631F-AC9A-9696-BE191DC9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D92B7-D5B0-B413-5DBE-DBC1BCAC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D02CB-1B02-314B-13D7-6A2A0C85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B87A9-C0A8-06D5-24EA-A8157D9EF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F95E-D901-667E-F094-A20894EE1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381F-98C8-BF88-127E-6A42300BA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B2323-B175-6B2A-8DFF-368EE00E6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3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pp0@cdc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RTCQI Best Practices Workshop-Western Hemisphere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" y="2313542"/>
            <a:ext cx="11750040" cy="138561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Enhancing Lab Tester Certification Through Data Tools</a:t>
            </a:r>
            <a:br>
              <a:rPr lang="en-US" sz="5400" dirty="0"/>
            </a:br>
            <a:r>
              <a:rPr lang="en-US" sz="2400" b="1" dirty="0" err="1"/>
              <a:t>eTools</a:t>
            </a:r>
            <a:r>
              <a:rPr lang="en-US" sz="2400" b="1" dirty="0"/>
              <a:t> for Tester Certification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Laboratory Data Monitoring Team</a:t>
            </a:r>
          </a:p>
          <a:p>
            <a:r>
              <a:rPr lang="en-US" b="1" dirty="0"/>
              <a:t>International Branch, CDC Atlanta</a:t>
            </a:r>
          </a:p>
        </p:txBody>
      </p:sp>
    </p:spTree>
    <p:extLst>
      <p:ext uri="{BB962C8B-B14F-4D97-AF65-F5344CB8AC3E}">
        <p14:creationId xmlns:p14="http://schemas.microsoft.com/office/powerpoint/2010/main" val="1601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C077-6EC4-C2A6-B561-9BEC97E4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and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9C58-4230-1CE6-A6FA-31F5028D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Key Benefits:</a:t>
            </a:r>
          </a:p>
          <a:p>
            <a:pPr lvl="1"/>
            <a:r>
              <a:rPr lang="en-US" dirty="0"/>
              <a:t>Efficiency: Streamline data management processes, reducing manual effort and time required for tasks.</a:t>
            </a:r>
          </a:p>
          <a:p>
            <a:pPr lvl="1"/>
            <a:r>
              <a:rPr lang="en-US" dirty="0"/>
              <a:t>Accuracy: Enhance the precision of data collected and reported, minimizing errors in certification tracking and renewal.</a:t>
            </a:r>
          </a:p>
          <a:p>
            <a:pPr lvl="1"/>
            <a:r>
              <a:rPr lang="en-US" dirty="0"/>
              <a:t>Support for Testers: Improve the provision of timely and relevant information to testers, enhancing their training and certification experience.</a:t>
            </a:r>
          </a:p>
          <a:p>
            <a:r>
              <a:rPr lang="en-US" dirty="0"/>
              <a:t>Integration Highlights:</a:t>
            </a:r>
          </a:p>
          <a:p>
            <a:pPr lvl="1"/>
            <a:r>
              <a:rPr lang="en-US" dirty="0"/>
              <a:t>SPIRRT System: Integrates site certification processes with tester certifications, creating a cohesive management system that aligns site needs with tester qualifications.</a:t>
            </a:r>
          </a:p>
          <a:p>
            <a:pPr lvl="1"/>
            <a:r>
              <a:rPr lang="en-US" dirty="0"/>
              <a:t>Proficiency Testing (PT) Linkage: Connects proficiency test results directly with tester certifications, ensuring that certifications reflect current competencies and compliance with standards.</a:t>
            </a:r>
          </a:p>
          <a:p>
            <a:r>
              <a:rPr lang="en-US" dirty="0"/>
              <a:t>Reporting Improvements:</a:t>
            </a:r>
          </a:p>
          <a:p>
            <a:pPr lvl="1"/>
            <a:r>
              <a:rPr lang="en-US" dirty="0"/>
              <a:t>Accurate reports at the district, national, and partner levels, facilitating better decision-making and policy formulation.</a:t>
            </a:r>
          </a:p>
        </p:txBody>
      </p:sp>
    </p:spTree>
    <p:extLst>
      <p:ext uri="{BB962C8B-B14F-4D97-AF65-F5344CB8AC3E}">
        <p14:creationId xmlns:p14="http://schemas.microsoft.com/office/powerpoint/2010/main" val="91201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1CCE18-7947-FB8E-A117-34D960F1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Collaborate and Enhance?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A0D7E-4F32-BE21-EE1C-2D3F6001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058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Engage:</a:t>
            </a:r>
          </a:p>
          <a:p>
            <a:pPr lvl="1"/>
            <a:r>
              <a:rPr lang="en-US" dirty="0"/>
              <a:t>Please feel free to ask any questions now provide feedback</a:t>
            </a:r>
          </a:p>
          <a:p>
            <a:pPr lvl="1"/>
            <a:r>
              <a:rPr lang="en-US" dirty="0"/>
              <a:t>Share your thoughts on how we can improve or adapt these tools for better efficiency.</a:t>
            </a:r>
          </a:p>
          <a:p>
            <a:r>
              <a:rPr lang="en-US" dirty="0"/>
              <a:t>Plan Next Steps:</a:t>
            </a:r>
          </a:p>
          <a:p>
            <a:pPr lvl="1"/>
            <a:r>
              <a:rPr lang="en-US" dirty="0"/>
              <a:t>We are here to support you every step of the way. Let’s schedule a follow-up to discuss specific implementation strategies.</a:t>
            </a:r>
          </a:p>
          <a:p>
            <a:r>
              <a:rPr lang="en-US" dirty="0"/>
              <a:t>Stay Connected:</a:t>
            </a:r>
          </a:p>
          <a:p>
            <a:pPr lvl="1"/>
            <a:r>
              <a:rPr lang="en-US" dirty="0"/>
              <a:t>For further inquiries or additional information, don’t hesitate to contact me.</a:t>
            </a:r>
          </a:p>
          <a:p>
            <a:pPr lvl="2"/>
            <a:r>
              <a:rPr lang="en-US" dirty="0"/>
              <a:t>Email: </a:t>
            </a:r>
            <a:r>
              <a:rPr lang="en-US" dirty="0">
                <a:hlinkClick r:id="rId2"/>
              </a:rPr>
              <a:t>app0@cdc.gov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Let's dive deeper into any aspects you're interested. Please visit us at IT Booth.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0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8C4D-F359-3930-7BDA-2984E229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 -- Scenario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649BC-2D49-1687-6396-81BD6764FB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Country: </a:t>
            </a:r>
            <a:r>
              <a:rPr lang="en-US" dirty="0" err="1"/>
              <a:t>Healthland</a:t>
            </a:r>
            <a:endParaRPr lang="en-US" dirty="0"/>
          </a:p>
          <a:p>
            <a:r>
              <a:rPr lang="en-US" dirty="0"/>
              <a:t>District: </a:t>
            </a:r>
            <a:r>
              <a:rPr lang="en-US" dirty="0" err="1"/>
              <a:t>Medville</a:t>
            </a:r>
            <a:endParaRPr lang="en-US" dirty="0"/>
          </a:p>
          <a:p>
            <a:r>
              <a:rPr lang="en-US" dirty="0"/>
              <a:t>Partners: HealthPartners Global</a:t>
            </a:r>
          </a:p>
          <a:p>
            <a:r>
              <a:rPr lang="en-US" dirty="0"/>
              <a:t>Certification Process:</a:t>
            </a:r>
          </a:p>
          <a:p>
            <a:pPr lvl="1"/>
            <a:r>
              <a:rPr lang="en-US" dirty="0"/>
              <a:t>The National Accreditation Board is responsible for issuing certificates.</a:t>
            </a:r>
          </a:p>
          <a:p>
            <a:r>
              <a:rPr lang="en-US" dirty="0"/>
              <a:t>Certification Requirements:</a:t>
            </a:r>
          </a:p>
          <a:p>
            <a:pPr lvl="1"/>
            <a:r>
              <a:rPr lang="en-US" dirty="0"/>
              <a:t>Successful completion of the practical exam.</a:t>
            </a:r>
          </a:p>
          <a:p>
            <a:pPr lvl="1"/>
            <a:r>
              <a:rPr lang="en-US" dirty="0"/>
              <a:t>Score above 80 on the written exam.</a:t>
            </a:r>
          </a:p>
          <a:p>
            <a:r>
              <a:rPr lang="en-US" dirty="0"/>
              <a:t>Event Example:</a:t>
            </a:r>
          </a:p>
          <a:p>
            <a:pPr lvl="1"/>
            <a:r>
              <a:rPr lang="en-US" dirty="0"/>
              <a:t>Training Event Organized by HealthPartners Global:</a:t>
            </a:r>
          </a:p>
          <a:p>
            <a:pPr lvl="2"/>
            <a:r>
              <a:rPr lang="en-US" dirty="0"/>
              <a:t>A certification workshop for HIV testers.</a:t>
            </a:r>
          </a:p>
          <a:p>
            <a:pPr lvl="2"/>
            <a:r>
              <a:rPr lang="en-US" dirty="0"/>
              <a:t>Practical testing sessions to assess hands-on skills.</a:t>
            </a:r>
          </a:p>
          <a:p>
            <a:pPr lvl="2"/>
            <a:r>
              <a:rPr lang="en-US" dirty="0"/>
              <a:t>Written exams administered both online and on paper to evaluate theoretical knowledge.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DEB875-1271-2E20-15A4-2CA9869A1D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Tool Usage:</a:t>
            </a:r>
          </a:p>
          <a:p>
            <a:pPr lvl="1"/>
            <a:r>
              <a:rPr lang="en-US" dirty="0"/>
              <a:t>HealthPartners </a:t>
            </a:r>
            <a:r>
              <a:rPr lang="en-US" dirty="0" err="1"/>
              <a:t>Global's</a:t>
            </a:r>
            <a:r>
              <a:rPr lang="en-US" dirty="0"/>
              <a:t> Role: Manages event data, ensuring efficient organization and accurate data capture during the event.</a:t>
            </a:r>
          </a:p>
          <a:p>
            <a:pPr lvl="1"/>
            <a:r>
              <a:rPr lang="en-US" dirty="0"/>
              <a:t>National Accreditation Board's Role: Uses the tool to oversee certification at the national level, ensuring all standards for issuance are met.</a:t>
            </a:r>
          </a:p>
          <a:p>
            <a:pPr lvl="1"/>
            <a:r>
              <a:rPr lang="en-US" dirty="0" err="1"/>
              <a:t>MedSupport</a:t>
            </a:r>
            <a:r>
              <a:rPr lang="en-US" dirty="0"/>
              <a:t> Initiative's Role: Utilizes the tool at the district level to manage local certification processes and meet district-specific requirements.</a:t>
            </a:r>
          </a:p>
          <a:p>
            <a:r>
              <a:rPr lang="en-US" dirty="0"/>
              <a:t>Integration Highlights:</a:t>
            </a:r>
          </a:p>
          <a:p>
            <a:pPr lvl="1"/>
            <a:r>
              <a:rPr lang="en-US" dirty="0"/>
              <a:t>Link with Site Certification (SPIRRT): Illustrates how the tool connects site-specific certification processes with individual tester certifications, ensuring consistency and compliance.</a:t>
            </a:r>
          </a:p>
          <a:p>
            <a:pPr lvl="1"/>
            <a:r>
              <a:rPr lang="en-US" dirty="0"/>
              <a:t>Proficiency Testing (PT) Linkage: Demonstrates integration of PT results directly with tester certifications, keeping certification data current and valid.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9633C-E00C-5990-6487-F402E837B13B}"/>
              </a:ext>
            </a:extLst>
          </p:cNvPr>
          <p:cNvSpPr txBox="1"/>
          <p:nvPr/>
        </p:nvSpPr>
        <p:spPr>
          <a:xfrm>
            <a:off x="656823" y="6070991"/>
            <a:ext cx="113784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This demo will walk you through a complete cycle from training registration to certification issuance, showcasing real-time data updates and reporting. demonstration using the scenario outlined, showing practical data entry, management, and reporting functions within the tool across different organizational levels.</a:t>
            </a:r>
          </a:p>
        </p:txBody>
      </p:sp>
    </p:spTree>
    <p:extLst>
      <p:ext uri="{BB962C8B-B14F-4D97-AF65-F5344CB8AC3E}">
        <p14:creationId xmlns:p14="http://schemas.microsoft.com/office/powerpoint/2010/main" val="295153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6EAB1-CC3C-4ADC-DA7B-F0FFA0D2DB68}"/>
              </a:ext>
            </a:extLst>
          </p:cNvPr>
          <p:cNvSpPr txBox="1"/>
          <p:nvPr/>
        </p:nvSpPr>
        <p:spPr>
          <a:xfrm>
            <a:off x="4617076" y="2967335"/>
            <a:ext cx="306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558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9381-0588-B4D2-7520-2205B4CD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F546-61FD-7D2A-A531-7F36DBD4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312" y="1825625"/>
            <a:ext cx="9898487" cy="4351338"/>
          </a:xfrm>
        </p:spPr>
        <p:txBody>
          <a:bodyPr>
            <a:normAutofit/>
          </a:bodyPr>
          <a:lstStyle/>
          <a:p>
            <a:r>
              <a:rPr lang="en-US" dirty="0"/>
              <a:t>Overview to Certification Data Management</a:t>
            </a:r>
          </a:p>
          <a:p>
            <a:r>
              <a:rPr lang="en-US" dirty="0"/>
              <a:t>Roles and Responsibilities of Stakeholders</a:t>
            </a:r>
          </a:p>
          <a:p>
            <a:r>
              <a:rPr lang="en-US" dirty="0"/>
              <a:t>Data Flow and Management Overview</a:t>
            </a:r>
          </a:p>
          <a:p>
            <a:r>
              <a:rPr lang="en-US" dirty="0"/>
              <a:t>Integration with Data Management Tools</a:t>
            </a:r>
          </a:p>
          <a:p>
            <a:r>
              <a:rPr lang="en-US" dirty="0"/>
              <a:t>Live Demonstration of the Data Tool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5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532F-6868-B31D-E6C0-52F9CBE3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3613A-5BFC-3787-2B49-65E92BF5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918" y="1825625"/>
            <a:ext cx="996288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Certifications are issued by a single certifying agency within the country.</a:t>
            </a:r>
          </a:p>
          <a:p>
            <a:r>
              <a:rPr lang="en-US" dirty="0"/>
              <a:t>Certificates are awarded based on scores from both written and practical exams.</a:t>
            </a:r>
          </a:p>
          <a:p>
            <a:r>
              <a:rPr lang="en-US" dirty="0"/>
              <a:t>Certifications typically expire after 2 years, with renewals contingent on passing a written test within a specified timeframe.</a:t>
            </a:r>
          </a:p>
          <a:p>
            <a:r>
              <a:rPr lang="en-US" dirty="0"/>
              <a:t>Partners and representatives contribute to the certification process by:</a:t>
            </a:r>
          </a:p>
          <a:p>
            <a:pPr lvl="1"/>
            <a:r>
              <a:rPr lang="en-US" dirty="0"/>
              <a:t>Recommending testers based on written and practical exam results.</a:t>
            </a:r>
          </a:p>
          <a:p>
            <a:pPr lvl="1"/>
            <a:r>
              <a:rPr lang="en-US" dirty="0"/>
              <a:t>Reviewing and approving certification requests according to established standards.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6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9CC1-3ABA-2384-567E-DCD553ED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and Their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1171-2B9C-0834-BFA1-5798FCD4C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Certifying Agency</a:t>
            </a:r>
          </a:p>
          <a:p>
            <a:pPr lvl="1"/>
            <a:r>
              <a:rPr lang="en-US" dirty="0"/>
              <a:t>Primary responsibility for issuing and renewing certifications.</a:t>
            </a:r>
          </a:p>
          <a:p>
            <a:r>
              <a:rPr lang="en-US" dirty="0"/>
              <a:t>Supporting Partners:</a:t>
            </a:r>
          </a:p>
          <a:p>
            <a:pPr lvl="1"/>
            <a:r>
              <a:rPr lang="en-US" dirty="0"/>
              <a:t>Facilitate training sessions.</a:t>
            </a:r>
          </a:p>
          <a:p>
            <a:pPr lvl="1"/>
            <a:r>
              <a:rPr lang="en-US" dirty="0"/>
              <a:t>Organize certification testing (both written and practical).</a:t>
            </a:r>
          </a:p>
          <a:p>
            <a:pPr lvl="1"/>
            <a:r>
              <a:rPr lang="en-US" dirty="0"/>
              <a:t>Compile and submit testing data.</a:t>
            </a:r>
          </a:p>
          <a:p>
            <a:r>
              <a:rPr lang="en-US" dirty="0"/>
              <a:t>Testers:</a:t>
            </a:r>
          </a:p>
          <a:p>
            <a:pPr lvl="1"/>
            <a:r>
              <a:rPr lang="en-US" dirty="0"/>
              <a:t>Participate in training.</a:t>
            </a:r>
          </a:p>
          <a:p>
            <a:pPr lvl="1"/>
            <a:r>
              <a:rPr lang="en-US" dirty="0"/>
              <a:t>Receive reminders about certification expiry.</a:t>
            </a:r>
          </a:p>
          <a:p>
            <a:pPr lvl="1"/>
            <a:r>
              <a:rPr lang="en-US" dirty="0"/>
              <a:t>Complete online tests for certification renewal.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3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2727-7744-E4C1-AF3A-6560548F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and Management</a:t>
            </a:r>
          </a:p>
        </p:txBody>
      </p:sp>
      <p:pic>
        <p:nvPicPr>
          <p:cNvPr id="1026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844AB208-F747-82C1-70F5-8DC539C352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25756" r="72012" b="25522"/>
          <a:stretch/>
        </p:blipFill>
        <p:spPr bwMode="auto">
          <a:xfrm flipH="1">
            <a:off x="2465493" y="5858931"/>
            <a:ext cx="25903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FFA1D2C7-5EFB-042B-698E-6017C6453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25639" r="53165" b="25639"/>
          <a:stretch/>
        </p:blipFill>
        <p:spPr bwMode="auto">
          <a:xfrm flipH="1">
            <a:off x="3000586" y="5858930"/>
            <a:ext cx="27539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501AB013-1B6B-DF81-9629-9F94D655D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25756" r="72012" b="25522"/>
          <a:stretch/>
        </p:blipFill>
        <p:spPr bwMode="auto">
          <a:xfrm flipH="1">
            <a:off x="3430687" y="5848770"/>
            <a:ext cx="25903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5E2B3FCB-75E1-BB96-0617-E52ABA9B3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25639" r="53165" b="25639"/>
          <a:stretch/>
        </p:blipFill>
        <p:spPr bwMode="auto">
          <a:xfrm flipH="1">
            <a:off x="3965780" y="5848769"/>
            <a:ext cx="27539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3FCA9DCE-B240-DA84-C61D-1BB95C5BB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25756" r="72012" b="25522"/>
          <a:stretch/>
        </p:blipFill>
        <p:spPr bwMode="auto">
          <a:xfrm flipH="1">
            <a:off x="8680002" y="5618482"/>
            <a:ext cx="25903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AC699CE8-AC76-EE2E-420F-902C44572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25639" r="53165" b="25639"/>
          <a:stretch/>
        </p:blipFill>
        <p:spPr bwMode="auto">
          <a:xfrm flipH="1">
            <a:off x="9215095" y="5618481"/>
            <a:ext cx="27539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16948FF6-7BE3-6842-4A39-C35B86471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25756" r="72012" b="25522"/>
          <a:stretch/>
        </p:blipFill>
        <p:spPr bwMode="auto">
          <a:xfrm flipH="1">
            <a:off x="9645196" y="5608321"/>
            <a:ext cx="25903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9088BB75-E65B-8681-458D-B41A09161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25639" r="53165" b="25639"/>
          <a:stretch/>
        </p:blipFill>
        <p:spPr bwMode="auto">
          <a:xfrm flipH="1">
            <a:off x="10180289" y="5608320"/>
            <a:ext cx="27539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curity agency icon flat design ...">
            <a:extLst>
              <a:ext uri="{FF2B5EF4-FFF2-40B4-BE49-F238E27FC236}">
                <a16:creationId xmlns:a16="http://schemas.microsoft.com/office/drawing/2014/main" id="{938A6189-B7C5-73BD-F7F3-B0C0B7849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7"/>
          <a:stretch/>
        </p:blipFill>
        <p:spPr bwMode="auto">
          <a:xfrm>
            <a:off x="5281896" y="1864784"/>
            <a:ext cx="162820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rganization Vector Icons free download ...">
            <a:extLst>
              <a:ext uri="{FF2B5EF4-FFF2-40B4-BE49-F238E27FC236}">
                <a16:creationId xmlns:a16="http://schemas.microsoft.com/office/drawing/2014/main" id="{0E1F5CE8-1106-986E-50B6-001A1E984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18" y="4007755"/>
            <a:ext cx="1190462" cy="11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rganization Vector Icons free download ...">
            <a:extLst>
              <a:ext uri="{FF2B5EF4-FFF2-40B4-BE49-F238E27FC236}">
                <a16:creationId xmlns:a16="http://schemas.microsoft.com/office/drawing/2014/main" id="{8A6ADDC4-9638-BEA6-C130-57D39AAE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2" y="4007754"/>
            <a:ext cx="1190462" cy="11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30A12E-6915-68F9-88FD-6D6F5D190B1C}"/>
              </a:ext>
            </a:extLst>
          </p:cNvPr>
          <p:cNvCxnSpPr/>
          <p:nvPr/>
        </p:nvCxnSpPr>
        <p:spPr>
          <a:xfrm>
            <a:off x="3229594" y="3688448"/>
            <a:ext cx="5732811" cy="5418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4CDC23-F915-776C-8829-27360FD1010D}"/>
              </a:ext>
            </a:extLst>
          </p:cNvPr>
          <p:cNvCxnSpPr>
            <a:cxnSpLocks/>
          </p:cNvCxnSpPr>
          <p:nvPr/>
        </p:nvCxnSpPr>
        <p:spPr>
          <a:xfrm>
            <a:off x="2671130" y="5564294"/>
            <a:ext cx="1365777" cy="4402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DE6496-463C-223B-947F-B28B752A03BF}"/>
              </a:ext>
            </a:extLst>
          </p:cNvPr>
          <p:cNvCxnSpPr>
            <a:cxnSpLocks/>
          </p:cNvCxnSpPr>
          <p:nvPr/>
        </p:nvCxnSpPr>
        <p:spPr>
          <a:xfrm>
            <a:off x="2686721" y="5574455"/>
            <a:ext cx="0" cy="2844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67AC73-812E-951E-A610-B14B85268083}"/>
              </a:ext>
            </a:extLst>
          </p:cNvPr>
          <p:cNvCxnSpPr>
            <a:cxnSpLocks/>
          </p:cNvCxnSpPr>
          <p:nvPr/>
        </p:nvCxnSpPr>
        <p:spPr>
          <a:xfrm>
            <a:off x="3212208" y="3670906"/>
            <a:ext cx="0" cy="40356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3C837B-B2BC-1203-CBDC-EAB9902EA81B}"/>
              </a:ext>
            </a:extLst>
          </p:cNvPr>
          <p:cNvCxnSpPr>
            <a:cxnSpLocks/>
          </p:cNvCxnSpPr>
          <p:nvPr/>
        </p:nvCxnSpPr>
        <p:spPr>
          <a:xfrm>
            <a:off x="8978623" y="3724074"/>
            <a:ext cx="0" cy="40356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AEDDCA-0065-A111-423A-28984132104C}"/>
              </a:ext>
            </a:extLst>
          </p:cNvPr>
          <p:cNvCxnSpPr>
            <a:cxnSpLocks/>
          </p:cNvCxnSpPr>
          <p:nvPr/>
        </p:nvCxnSpPr>
        <p:spPr>
          <a:xfrm>
            <a:off x="4036907" y="5601232"/>
            <a:ext cx="0" cy="2844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3F81E6-C6EA-5FE2-4BC7-C4D168F41457}"/>
              </a:ext>
            </a:extLst>
          </p:cNvPr>
          <p:cNvCxnSpPr>
            <a:cxnSpLocks/>
          </p:cNvCxnSpPr>
          <p:nvPr/>
        </p:nvCxnSpPr>
        <p:spPr>
          <a:xfrm>
            <a:off x="8862838" y="5234691"/>
            <a:ext cx="1365777" cy="4402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78CC23-8827-3B52-98E9-8CF32B97BDEC}"/>
              </a:ext>
            </a:extLst>
          </p:cNvPr>
          <p:cNvCxnSpPr>
            <a:cxnSpLocks/>
          </p:cNvCxnSpPr>
          <p:nvPr/>
        </p:nvCxnSpPr>
        <p:spPr>
          <a:xfrm>
            <a:off x="8878429" y="5244852"/>
            <a:ext cx="0" cy="2844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E9A047-7A78-1F7B-6445-DFAA35F91420}"/>
              </a:ext>
            </a:extLst>
          </p:cNvPr>
          <p:cNvCxnSpPr>
            <a:cxnSpLocks/>
          </p:cNvCxnSpPr>
          <p:nvPr/>
        </p:nvCxnSpPr>
        <p:spPr>
          <a:xfrm>
            <a:off x="10228615" y="5271629"/>
            <a:ext cx="0" cy="2844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D06698-FE9D-2CD9-4FCE-A0225F5BA699}"/>
              </a:ext>
            </a:extLst>
          </p:cNvPr>
          <p:cNvSpPr txBox="1"/>
          <p:nvPr/>
        </p:nvSpPr>
        <p:spPr>
          <a:xfrm>
            <a:off x="6973913" y="2074613"/>
            <a:ext cx="2241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Certifying Agency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6E13EE-6D1E-1325-7E13-20EF01AC88BE}"/>
              </a:ext>
            </a:extLst>
          </p:cNvPr>
          <p:cNvSpPr txBox="1"/>
          <p:nvPr/>
        </p:nvSpPr>
        <p:spPr>
          <a:xfrm>
            <a:off x="985285" y="4136732"/>
            <a:ext cx="1867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Parmer/MoH/ District/Province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8E83E6-48DC-F152-2A5E-D4F147A23CAD}"/>
              </a:ext>
            </a:extLst>
          </p:cNvPr>
          <p:cNvSpPr txBox="1"/>
          <p:nvPr/>
        </p:nvSpPr>
        <p:spPr>
          <a:xfrm>
            <a:off x="10180289" y="4239087"/>
            <a:ext cx="1867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Parmer/MoH/ District/Province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174F2-E214-E18D-02C8-DBB59B6FC87D}"/>
              </a:ext>
            </a:extLst>
          </p:cNvPr>
          <p:cNvSpPr txBox="1"/>
          <p:nvPr/>
        </p:nvSpPr>
        <p:spPr>
          <a:xfrm>
            <a:off x="2975997" y="6389551"/>
            <a:ext cx="901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Testers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57CFE-040C-CCBC-895C-5076ED8F90D6}"/>
              </a:ext>
            </a:extLst>
          </p:cNvPr>
          <p:cNvSpPr txBox="1"/>
          <p:nvPr/>
        </p:nvSpPr>
        <p:spPr>
          <a:xfrm>
            <a:off x="9278879" y="6308209"/>
            <a:ext cx="901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Testers</a:t>
            </a:r>
          </a:p>
        </p:txBody>
      </p:sp>
    </p:spTree>
    <p:extLst>
      <p:ext uri="{BB962C8B-B14F-4D97-AF65-F5344CB8AC3E}">
        <p14:creationId xmlns:p14="http://schemas.microsoft.com/office/powerpoint/2010/main" val="48456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3168F0-2F00-2DEA-074A-FEFC7D5C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D0CA5F-283E-09EB-8C38-74C575CA1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923" y="1439583"/>
            <a:ext cx="5695077" cy="291545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734EB2-88A9-B2F0-AF35-193B128E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5" y="4176958"/>
            <a:ext cx="5006112" cy="25873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28354C-5828-7D2A-F483-C11211F6B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786" y="4066022"/>
            <a:ext cx="4776951" cy="2724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EB2B20-9BE2-218C-D7E9-5348CB9C4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288" y="1375860"/>
            <a:ext cx="4356685" cy="24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DBDF-D9C1-EC65-2F90-B211EEDB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Competency Testing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F8D866-AAFC-F81B-CA58-BF0350FA4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7892"/>
            <a:ext cx="594329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1480C-52B0-18E1-3684-BB6531F9A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79" y="1945852"/>
            <a:ext cx="6435121" cy="41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8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509C-BCF0-0160-02DA-9E562FD4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AC031-28DA-2366-95F1-77DAC9772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59" y="1490077"/>
            <a:ext cx="6250998" cy="2979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76E39-5AF4-4BE9-95FC-06D1C55A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17" y="2532364"/>
            <a:ext cx="9197950" cy="3405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0E496-10E3-C21B-5CAC-5CC82A60D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673" y="3429000"/>
            <a:ext cx="5821498" cy="31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5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A6D-2F59-0692-0EC6-F49DC946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BBB078-356B-2794-4FD1-45469384E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261" y="1825625"/>
            <a:ext cx="6777478" cy="4351338"/>
          </a:xfrm>
        </p:spPr>
      </p:pic>
    </p:spTree>
    <p:extLst>
      <p:ext uri="{BB962C8B-B14F-4D97-AF65-F5344CB8AC3E}">
        <p14:creationId xmlns:p14="http://schemas.microsoft.com/office/powerpoint/2010/main" val="3588683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703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Enhancing Lab Tester Certification Through Data Tools eTools for Tester Certification</vt:lpstr>
      <vt:lpstr>Agenda </vt:lpstr>
      <vt:lpstr>Overview</vt:lpstr>
      <vt:lpstr>Stakeholders and Their Roles</vt:lpstr>
      <vt:lpstr>Data Flow and Management</vt:lpstr>
      <vt:lpstr>Dashboard</vt:lpstr>
      <vt:lpstr>Competency Testing </vt:lpstr>
      <vt:lpstr>Certification Process</vt:lpstr>
      <vt:lpstr>Certification </vt:lpstr>
      <vt:lpstr>Effectiveness and Integration</vt:lpstr>
      <vt:lpstr>Ready to Collaborate and Enhance?</vt:lpstr>
      <vt:lpstr>Live Demo -- Scenario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Tester Certification</dc:title>
  <dc:creator>Adhikari, Amitabh Prasad (CDC/GHC/DGHT) (CTR)</dc:creator>
  <cp:lastModifiedBy>Adhikari, Amitabh Prasad (CDC/GHC/DGHT) (CTR)</cp:lastModifiedBy>
  <cp:revision>17</cp:revision>
  <dcterms:created xsi:type="dcterms:W3CDTF">2024-04-22T14:21:32Z</dcterms:created>
  <dcterms:modified xsi:type="dcterms:W3CDTF">2024-08-26T11:53:03Z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2024-04-22T18:37:42Z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785af12a-e1fd-4281-9183-a9ef674c08aa</vt:lpwstr>
  </property>
  <property fmtid="{D5CDD505-2E9C-101B-9397-08002B2CF9AE}" pid="8" name="MSIP_Label_7b94a7b8-f06c-4dfe-bdcc-9b548fd58c31_ContentBits">
    <vt:lpwstr>0</vt:lpwstr>
  </property>
</Properties>
</file>